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28"/>
  </p:notesMasterIdLst>
  <p:handoutMasterIdLst>
    <p:handoutMasterId r:id="rId29"/>
  </p:handoutMasterIdLst>
  <p:sldIdLst>
    <p:sldId id="1418" r:id="rId5"/>
    <p:sldId id="1417" r:id="rId6"/>
    <p:sldId id="1433" r:id="rId7"/>
    <p:sldId id="258" r:id="rId8"/>
    <p:sldId id="1472" r:id="rId9"/>
    <p:sldId id="1434" r:id="rId10"/>
    <p:sldId id="1464" r:id="rId11"/>
    <p:sldId id="1383" r:id="rId12"/>
    <p:sldId id="267" r:id="rId13"/>
    <p:sldId id="271" r:id="rId14"/>
    <p:sldId id="841" r:id="rId15"/>
    <p:sldId id="275" r:id="rId16"/>
    <p:sldId id="276" r:id="rId17"/>
    <p:sldId id="270" r:id="rId18"/>
    <p:sldId id="284" r:id="rId19"/>
    <p:sldId id="259" r:id="rId20"/>
    <p:sldId id="1469" r:id="rId21"/>
    <p:sldId id="1468" r:id="rId22"/>
    <p:sldId id="1467" r:id="rId23"/>
    <p:sldId id="1470" r:id="rId24"/>
    <p:sldId id="1471" r:id="rId25"/>
    <p:sldId id="939" r:id="rId26"/>
    <p:sldId id="1454" r:id="rId27"/>
  </p:sldIdLst>
  <p:sldSz cx="12190413"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E74C"/>
    <a:srgbClr val="3A7ABB"/>
    <a:srgbClr val="68ADBE"/>
    <a:srgbClr val="FF6F59"/>
    <a:srgbClr val="C5C9A4"/>
    <a:srgbClr val="3A606E"/>
    <a:srgbClr val="D8D17F"/>
    <a:srgbClr val="1F9884"/>
    <a:srgbClr val="7CA4CC"/>
    <a:srgbClr val="7BA4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48"/>
    <p:restoredTop sz="93989"/>
  </p:normalViewPr>
  <p:slideViewPr>
    <p:cSldViewPr snapToGrid="0" snapToObjects="1" showGuides="1">
      <p:cViewPr varScale="1">
        <p:scale>
          <a:sx n="125" d="100"/>
          <a:sy n="125" d="100"/>
        </p:scale>
        <p:origin x="184" y="648"/>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Given-</a:t>
          </a:r>
          <a:r>
            <a:rPr lang="de-DE" dirty="0" err="1"/>
            <a:t>When</a:t>
          </a:r>
          <a:r>
            <a:rPr lang="de-DE" dirty="0"/>
            <a:t>-</a:t>
          </a:r>
          <a:r>
            <a:rPr lang="de-DE"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a:t>
          </a:r>
          <a:r>
            <a:rPr lang="de-DE" dirty="0" err="1"/>
            <a:t>PageObject</a:t>
          </a:r>
          <a:r>
            <a:rPr lang="de-DE" dirty="0"/>
            <a: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Name, </a:t>
          </a:r>
          <a:r>
            <a:rPr lang="de-DE" dirty="0" err="1"/>
            <a:t>id</a:t>
          </a:r>
          <a:r>
            <a:rPr lang="de-DE" dirty="0"/>
            <a:t>, </a:t>
          </a:r>
          <a:r>
            <a:rPr lang="de-DE" dirty="0" err="1"/>
            <a:t>className</a:t>
          </a:r>
          <a:r>
            <a:rPr lang="de-DE" dirty="0"/>
            <a:t>, </a:t>
          </a:r>
          <a:r>
            <a:rPr lang="de-DE"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a:t>
          </a:r>
          <a:r>
            <a:rPr lang="de-DE" dirty="0" err="1"/>
            <a:t>PageObject</a:t>
          </a:r>
          <a:r>
            <a:rPr lang="de-DE" dirty="0"/>
            <a: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Given-</a:t>
          </a:r>
          <a:r>
            <a:rPr lang="de-DE" sz="1900" kern="1200" dirty="0" err="1"/>
            <a:t>When</a:t>
          </a:r>
          <a:r>
            <a:rPr lang="de-DE" sz="1900" kern="1200" dirty="0"/>
            <a:t>-</a:t>
          </a:r>
          <a:r>
            <a:rPr lang="de-DE" sz="1900"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a:t>
          </a:r>
          <a:r>
            <a:rPr lang="de-DE" sz="2000" kern="1200" dirty="0" err="1"/>
            <a:t>PageObject</a:t>
          </a:r>
          <a:r>
            <a:rPr lang="de-DE" sz="2000" kern="1200" dirty="0"/>
            <a: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Name, </a:t>
          </a:r>
          <a:r>
            <a:rPr lang="de-DE" sz="2000" kern="1200" dirty="0" err="1"/>
            <a:t>id</a:t>
          </a:r>
          <a:r>
            <a:rPr lang="de-DE" sz="2000" kern="1200" dirty="0"/>
            <a:t>, </a:t>
          </a:r>
          <a:r>
            <a:rPr lang="de-DE" sz="2000" kern="1200" dirty="0" err="1"/>
            <a:t>className</a:t>
          </a:r>
          <a:r>
            <a:rPr lang="de-DE" sz="2000" kern="1200" dirty="0"/>
            <a:t>, </a:t>
          </a:r>
          <a:r>
            <a:rPr lang="de-DE" sz="2000"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a:t>
          </a:r>
          <a:r>
            <a:rPr lang="de-DE" sz="2000" kern="1200" dirty="0" err="1"/>
            <a:t>PageObject</a:t>
          </a:r>
          <a:r>
            <a:rPr lang="de-DE" sz="2000" kern="1200" dirty="0"/>
            <a: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13</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04.11.21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04.11.21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04.11.21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04.11.21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04.11.21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04.11.21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04.11.21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5"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04.11.21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04.11.21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88"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04.11.21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package" Target="../embeddings/Microsoft_Word-Dokument.docx"/><Relationship Id="rId7"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a:xfrm>
            <a:off x="1055207" y="2598628"/>
            <a:ext cx="10079999" cy="1994392"/>
          </a:xfrm>
        </p:spPr>
        <p:txBody>
          <a:bodyPr/>
          <a:lstStyle/>
          <a:p>
            <a:r>
              <a:rPr lang="de-DE" dirty="0"/>
              <a:t>Funktionale Tests mit </a:t>
            </a:r>
            <a:r>
              <a:rPr lang="de-DE" dirty="0" err="1"/>
              <a:t>Behavior</a:t>
            </a:r>
            <a:r>
              <a:rPr lang="de-DE" dirty="0"/>
              <a:t>-</a:t>
            </a:r>
            <a:r>
              <a:rPr lang="de-DE" dirty="0" err="1"/>
              <a:t>Driven</a:t>
            </a:r>
            <a:r>
              <a:rPr lang="de-DE" dirty="0"/>
              <a:t>-Development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p:txBody>
          <a:bodyPr/>
          <a:lstStyle/>
          <a:p>
            <a:r>
              <a:rPr lang="de-DE" dirty="0" err="1"/>
              <a:t>Tallence</a:t>
            </a:r>
            <a:r>
              <a:rPr lang="de-DE" dirty="0"/>
              <a:t> AG</a:t>
            </a:r>
          </a:p>
        </p:txBody>
      </p:sp>
      <p:sp>
        <p:nvSpPr>
          <p:cNvPr id="4" name="Text Placeholder 3">
            <a:extLst>
              <a:ext uri="{FF2B5EF4-FFF2-40B4-BE49-F238E27FC236}">
                <a16:creationId xmlns:a16="http://schemas.microsoft.com/office/drawing/2014/main" id="{BF700DFE-E6F2-CC4E-9C89-266D9B40CCAB}"/>
              </a:ext>
            </a:extLst>
          </p:cNvPr>
          <p:cNvSpPr>
            <a:spLocks noGrp="1"/>
          </p:cNvSpPr>
          <p:nvPr>
            <p:ph type="body" sz="quarter" idx="14"/>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5"/>
          </p:nvPr>
        </p:nvSpPr>
        <p:spPr>
          <a:xfrm>
            <a:off x="1054800" y="4981900"/>
            <a:ext cx="10080000" cy="288000"/>
          </a:xfrm>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p:txBody>
          <a:bodyPr/>
          <a:lstStyle/>
          <a:p>
            <a:r>
              <a:rPr lang="de-DE" dirty="0"/>
              <a:t>Szenarios – </a:t>
            </a:r>
            <a:r>
              <a:rPr lang="de-DE" b="1" dirty="0"/>
              <a:t>Given-</a:t>
            </a:r>
            <a:r>
              <a:rPr lang="de-DE" b="1" dirty="0" err="1"/>
              <a:t>When</a:t>
            </a:r>
            <a:r>
              <a:rPr lang="de-DE" b="1" dirty="0"/>
              <a:t>-</a:t>
            </a:r>
            <a:r>
              <a:rPr lang="de-DE" b="1" dirty="0" err="1"/>
              <a:t>Then</a:t>
            </a:r>
            <a:r>
              <a:rPr lang="de-DE" b="1" dirty="0"/>
              <a:t>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8" y="4164480"/>
            <a:ext cx="10373751" cy="3600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p:txBody>
      </p:sp>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nvGraphicFramePr>
        <p:xfrm>
          <a:off x="721586" y="2231483"/>
          <a:ext cx="8448205" cy="1796711"/>
        </p:xfrm>
        <a:graphic>
          <a:graphicData uri="http://schemas.openxmlformats.org/presentationml/2006/ole">
            <mc:AlternateContent xmlns:mc="http://schemas.openxmlformats.org/markup-compatibility/2006">
              <mc:Choice xmlns:v="urn:schemas-microsoft-com:vml" Requires="v">
                <p:oleObj spid="_x0000_s10320" name="WordPad-Dokument" r:id="rId4" imgW="5486400" imgH="1166400" progId="WordPad.Document.1">
                  <p:embed/>
                </p:oleObj>
              </mc:Choice>
              <mc:Fallback>
                <p:oleObj name="WordPad-Dokument" r:id="rId4" imgW="5486400" imgH="116640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721586" y="2231483"/>
                        <a:ext cx="8448205" cy="1796711"/>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p:cNvSpPr>
            <a:spLocks noGrp="1"/>
          </p:cNvSpPr>
          <p:nvPr>
            <p:ph type="ctrTitle"/>
          </p:nvPr>
        </p:nvSpPr>
        <p:spPr bwMode="gray">
          <a:xfrm>
            <a:off x="1054800" y="3571783"/>
            <a:ext cx="10079999" cy="1021237"/>
          </a:xfrm>
        </p:spPr>
        <p:txBody>
          <a:bodyPr/>
          <a:lstStyle/>
          <a:p>
            <a:r>
              <a:rPr lang="de-DE" dirty="0"/>
              <a:t>Funktionsweise von BDD-Frameworks</a:t>
            </a:r>
          </a:p>
        </p:txBody>
      </p:sp>
      <p:sp>
        <p:nvSpPr>
          <p:cNvPr id="3" name="Dekorelement"/>
          <p:cNvSpPr>
            <a:spLocks noGrp="1"/>
          </p:cNvSpPr>
          <p:nvPr>
            <p:ph type="body" sz="quarter" idx="14"/>
          </p:nvPr>
        </p:nvSpPr>
        <p:spPr bwMode="gray">
          <a:solidFill>
            <a:schemeClr val="tx1"/>
          </a:solidFill>
        </p:spPr>
        <p:txBody>
          <a:bodyPr/>
          <a:lstStyle/>
          <a:p>
            <a:endParaRPr lang="de-DE"/>
          </a:p>
        </p:txBody>
      </p:sp>
      <p:sp>
        <p:nvSpPr>
          <p:cNvPr id="8" name="Nr."/>
          <p:cNvSpPr>
            <a:spLocks noGrp="1"/>
          </p:cNvSpPr>
          <p:nvPr>
            <p:ph type="body" sz="quarter" idx="11"/>
          </p:nvPr>
        </p:nvSpPr>
        <p:spPr bwMode="gray"/>
        <p:txBody>
          <a:bodyPr/>
          <a:lstStyle/>
          <a:p>
            <a:r>
              <a:rPr lang="de-DE" dirty="0"/>
              <a:t>03</a:t>
            </a:r>
          </a:p>
        </p:txBody>
      </p:sp>
      <p:sp>
        <p:nvSpPr>
          <p:cNvPr id="4" name="Linie"/>
          <p:cNvSpPr>
            <a:spLocks noGrp="1"/>
          </p:cNvSpPr>
          <p:nvPr>
            <p:ph type="body" sz="quarter" idx="87"/>
          </p:nvPr>
        </p:nvSpPr>
        <p:spPr bwMode="gray"/>
        <p:txBody>
          <a:bodyPr/>
          <a:lstStyle/>
          <a:p>
            <a:endParaRPr lang="de-DE"/>
          </a:p>
        </p:txBody>
      </p:sp>
    </p:spTree>
    <p:extLst>
      <p:ext uri="{BB962C8B-B14F-4D97-AF65-F5344CB8AC3E}">
        <p14:creationId xmlns:p14="http://schemas.microsoft.com/office/powerpoint/2010/main" val="256340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p:txBody>
          <a:bodyPr/>
          <a:lstStyle/>
          <a:p>
            <a:r>
              <a:rPr lang="de-DE" dirty="0"/>
              <a:t>BDD-Web-App (</a:t>
            </a:r>
            <a:r>
              <a:rPr lang="de-DE" dirty="0">
                <a:hlinkClick r:id="rId2"/>
              </a:rPr>
              <a:t>https://github.com/telekom/bdd-web-app</a:t>
            </a:r>
            <a:r>
              <a:rPr lang="de-DE" dirty="0"/>
              <a:t>) </a:t>
            </a:r>
          </a:p>
          <a:p>
            <a:pPr lvl="1"/>
            <a:r>
              <a:rPr lang="de-DE" dirty="0"/>
              <a:t>Erleichtert das Testen einer Web-App mittels BDD</a:t>
            </a:r>
          </a:p>
          <a:p>
            <a:pPr lvl="1"/>
            <a:r>
              <a:rPr lang="de-DE" dirty="0"/>
              <a:t>integriert </a:t>
            </a:r>
            <a:r>
              <a:rPr lang="de-DE" dirty="0" err="1"/>
              <a:t>Jbehave</a:t>
            </a:r>
            <a:r>
              <a:rPr lang="de-DE" dirty="0"/>
              <a:t>/</a:t>
            </a:r>
            <a:r>
              <a:rPr lang="de-DE" dirty="0" err="1"/>
              <a:t>Cucumber</a:t>
            </a:r>
            <a:r>
              <a:rPr lang="de-DE" dirty="0"/>
              <a:t>, </a:t>
            </a:r>
            <a:r>
              <a:rPr lang="de-DE" dirty="0" err="1"/>
              <a:t>Selenium</a:t>
            </a:r>
            <a:r>
              <a:rPr lang="de-DE" dirty="0"/>
              <a:t>, REST-</a:t>
            </a:r>
            <a:r>
              <a:rPr lang="de-DE" dirty="0" err="1"/>
              <a:t>Assured</a:t>
            </a:r>
            <a:r>
              <a:rPr lang="de-DE" dirty="0"/>
              <a:t>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12</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dirty="0"/>
              <a:t>Frameworks – BDD-</a:t>
            </a:r>
            <a:r>
              <a:rPr lang="de-DE" dirty="0" err="1"/>
              <a:t>WebApp</a:t>
            </a:r>
            <a:endParaRPr lang="de-DE" dirty="0"/>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dirty="0">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JBehave</a:t>
              </a:r>
              <a:r>
                <a:rPr lang="de-DE" dirty="0"/>
                <a:t> oder </a:t>
              </a:r>
              <a:r>
                <a:rPr lang="de-DE" dirty="0" err="1"/>
                <a:t>Cucumber</a:t>
              </a:r>
              <a:r>
                <a:rPr lang="de-DE" dirty="0"/>
                <a:t>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REST-</a:t>
              </a:r>
              <a:r>
                <a:rPr lang="de-DE" dirty="0" err="1"/>
                <a:t>Assured</a:t>
              </a:r>
              <a:r>
                <a:rPr lang="de-DE" dirty="0"/>
                <a:t> </a:t>
              </a:r>
            </a:p>
            <a:p>
              <a:pPr algn="ctr">
                <a:lnSpc>
                  <a:spcPct val="120000"/>
                </a:lnSpc>
                <a:spcAft>
                  <a:spcPts val="1000"/>
                </a:spcAft>
              </a:pPr>
              <a:r>
                <a:rPr lang="de-DE" dirty="0"/>
                <a:t>Service </a:t>
              </a:r>
              <a:r>
                <a:rPr lang="de-DE" dirty="0" err="1"/>
                <a:t>Testing</a:t>
              </a:r>
              <a:endParaRPr lang="de-DE" dirty="0"/>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Selenium</a:t>
              </a:r>
              <a:endParaRPr lang="de-DE" dirty="0"/>
            </a:p>
            <a:p>
              <a:pPr algn="ctr">
                <a:lnSpc>
                  <a:spcPct val="120000"/>
                </a:lnSpc>
                <a:spcAft>
                  <a:spcPts val="1000"/>
                </a:spcAft>
              </a:pPr>
              <a:r>
                <a:rPr lang="de-DE" dirty="0"/>
                <a:t>Frontend </a:t>
              </a:r>
              <a:r>
                <a:rPr lang="de-DE" dirty="0" err="1"/>
                <a:t>Testing</a:t>
              </a:r>
              <a:endParaRPr lang="de-DE" dirty="0"/>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Implementierung von Fallbeispielen in Textform im Format Given-</a:t>
            </a:r>
            <a:r>
              <a:rPr lang="de-DE" dirty="0" err="1"/>
              <a:t>When</a:t>
            </a:r>
            <a:r>
              <a:rPr lang="de-DE" dirty="0"/>
              <a:t>-</a:t>
            </a:r>
            <a:r>
              <a:rPr lang="de-DE" dirty="0" err="1"/>
              <a:t>Then</a:t>
            </a:r>
            <a:endParaRPr lang="de-DE" dirty="0"/>
          </a:p>
          <a:p>
            <a:r>
              <a:rPr lang="de-DE" dirty="0"/>
              <a:t>Ergebnis darstellbar in einem Report – Integration in bspw. Jenkins möglich</a:t>
            </a:r>
          </a:p>
          <a:p>
            <a:r>
              <a:rPr lang="de-DE" dirty="0"/>
              <a:t>Support durch Plugins in IDEs</a:t>
            </a:r>
          </a:p>
          <a:p>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JBehave</a:t>
            </a:r>
            <a:r>
              <a:rPr lang="de-DE" dirty="0"/>
              <a:t> / </a:t>
            </a:r>
            <a:r>
              <a:rPr lang="de-DE" dirty="0" err="1"/>
              <a:t>Cucumber</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2896274918"/>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Automatisierung von Browsern</a:t>
            </a:r>
          </a:p>
          <a:p>
            <a:r>
              <a:rPr lang="de-DE" dirty="0"/>
              <a:t>Page-</a:t>
            </a:r>
            <a:r>
              <a:rPr lang="de-DE" dirty="0" err="1"/>
              <a:t>Object</a:t>
            </a:r>
            <a:r>
              <a:rPr lang="de-DE" dirty="0"/>
              <a: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Selenium</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374"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55E21F9E-E7FE-3A46-A8BD-8F50FCD3561A}"/>
              </a:ext>
            </a:extLst>
          </p:cNvPr>
          <p:cNvSpPr>
            <a:spLocks noGrp="1"/>
          </p:cNvSpPr>
          <p:nvPr>
            <p:ph sz="half" idx="1"/>
          </p:nvPr>
        </p:nvSpPr>
        <p:spPr/>
        <p:txBody>
          <a:bodyPr/>
          <a:lstStyle/>
          <a:p>
            <a:r>
              <a:rPr lang="de-DE" b="1" dirty="0"/>
              <a:t>Verwendung von </a:t>
            </a:r>
            <a:r>
              <a:rPr lang="de-DE" b="1" dirty="0" err="1"/>
              <a:t>PageObjectPattern</a:t>
            </a:r>
            <a:r>
              <a:rPr lang="de-DE" b="1" dirty="0"/>
              <a:t> bei </a:t>
            </a:r>
            <a:r>
              <a:rPr lang="de-DE" b="1" dirty="0" err="1"/>
              <a:t>Selenium</a:t>
            </a:r>
            <a:endParaRPr lang="de-DE" b="1" dirty="0"/>
          </a:p>
          <a:p>
            <a:endParaRPr lang="de-DE" dirty="0"/>
          </a:p>
          <a:p>
            <a:endParaRPr lang="de-DE" dirty="0"/>
          </a:p>
          <a:p>
            <a:pPr marL="285750" indent="-285750">
              <a:buFont typeface="Arial" panose="020B0604020202020204" pitchFamily="34" charset="0"/>
              <a:buChar char="•"/>
            </a:pPr>
            <a:r>
              <a:rPr lang="de-DE" dirty="0" err="1"/>
              <a:t>PageObjectPattern</a:t>
            </a:r>
            <a:r>
              <a:rPr lang="de-DE" dirty="0"/>
              <a:t> erleichtert die Verwendung von </a:t>
            </a:r>
            <a:r>
              <a:rPr lang="de-DE" dirty="0" err="1"/>
              <a:t>Selenium</a:t>
            </a:r>
            <a:r>
              <a:rPr lang="de-DE" dirty="0"/>
              <a:t> durch Objektorientierte Programmierung</a:t>
            </a:r>
          </a:p>
          <a:p>
            <a:pPr marL="285750" indent="-285750">
              <a:buFont typeface="Arial" panose="020B0604020202020204" pitchFamily="34" charset="0"/>
              <a:buChar char="•"/>
            </a:pPr>
            <a:r>
              <a:rPr lang="de-DE" dirty="0"/>
              <a:t>Vererbung von Funktionen kann sinnvoll eingesetzt werden ebenso wie das Zusammenfassen von </a:t>
            </a:r>
            <a:r>
              <a:rPr lang="de-DE" dirty="0" err="1"/>
              <a:t>WebElementen</a:t>
            </a:r>
            <a:r>
              <a:rPr lang="de-DE" dirty="0"/>
              <a:t> zu </a:t>
            </a:r>
            <a:r>
              <a:rPr lang="de-DE" dirty="0" err="1"/>
              <a:t>WebKomponenten</a:t>
            </a:r>
            <a:endParaRPr lang="de-DE" dirty="0"/>
          </a:p>
        </p:txBody>
      </p:sp>
      <p:sp>
        <p:nvSpPr>
          <p:cNvPr id="2" name="Inhaltsplatzhalter 1">
            <a:extLst>
              <a:ext uri="{FF2B5EF4-FFF2-40B4-BE49-F238E27FC236}">
                <a16:creationId xmlns:a16="http://schemas.microsoft.com/office/drawing/2014/main" id="{E2775A6E-9452-B046-94EE-64344CC968EF}"/>
              </a:ext>
            </a:extLst>
          </p:cNvPr>
          <p:cNvSpPr>
            <a:spLocks noGrp="1"/>
          </p:cNvSpPr>
          <p:nvPr>
            <p:ph sz="half" idx="31"/>
          </p:nvPr>
        </p:nvSpPr>
        <p:spPr/>
        <p:txBody>
          <a:bodyPr/>
          <a:lstStyle/>
          <a:p>
            <a:r>
              <a:rPr lang="de-DE" b="1" dirty="0" err="1"/>
              <a:t>Decoupeling</a:t>
            </a:r>
            <a:r>
              <a:rPr lang="de-DE" b="1" dirty="0"/>
              <a:t> Interaktion &amp; Überprüfung</a:t>
            </a:r>
          </a:p>
          <a:p>
            <a:endParaRPr lang="de-DE" dirty="0"/>
          </a:p>
          <a:p>
            <a:pPr marL="285750" indent="-285750">
              <a:buFont typeface="Arial" panose="020B0604020202020204" pitchFamily="34" charset="0"/>
              <a:buChar char="•"/>
            </a:pPr>
            <a:r>
              <a:rPr lang="de-DE" dirty="0"/>
              <a:t>Implementation von Schritten sollte immer Interaktionen </a:t>
            </a:r>
            <a:r>
              <a:rPr lang="de-DE" i="1" dirty="0"/>
              <a:t>oder</a:t>
            </a:r>
            <a:r>
              <a:rPr lang="de-DE" dirty="0"/>
              <a:t> Überprüfungen beinhalten</a:t>
            </a:r>
          </a:p>
        </p:txBody>
      </p:sp>
      <p:sp>
        <p:nvSpPr>
          <p:cNvPr id="3" name="Inhaltsplatzhalter 2">
            <a:extLst>
              <a:ext uri="{FF2B5EF4-FFF2-40B4-BE49-F238E27FC236}">
                <a16:creationId xmlns:a16="http://schemas.microsoft.com/office/drawing/2014/main" id="{66F71838-850C-404A-9D42-DDFDC90584A8}"/>
              </a:ext>
            </a:extLst>
          </p:cNvPr>
          <p:cNvSpPr>
            <a:spLocks noGrp="1"/>
          </p:cNvSpPr>
          <p:nvPr>
            <p:ph sz="half" idx="32"/>
          </p:nvPr>
        </p:nvSpPr>
        <p:spPr/>
        <p:txBody>
          <a:bodyPr/>
          <a:lstStyle/>
          <a:p>
            <a:r>
              <a:rPr lang="de-DE" b="1" dirty="0"/>
              <a:t>Eindeutige Beschreibung der </a:t>
            </a:r>
            <a:r>
              <a:rPr lang="de-DE" b="1" dirty="0" err="1"/>
              <a:t>Steps</a:t>
            </a:r>
            <a:endParaRPr lang="de-DE" b="1" dirty="0"/>
          </a:p>
          <a:p>
            <a:endParaRPr lang="de-DE" dirty="0"/>
          </a:p>
          <a:p>
            <a:endParaRPr lang="de-DE" dirty="0"/>
          </a:p>
          <a:p>
            <a:pPr marL="285750" indent="-285750">
              <a:buFont typeface="Arial" panose="020B0604020202020204" pitchFamily="34" charset="0"/>
              <a:buChar char="•"/>
            </a:pPr>
            <a:r>
              <a:rPr lang="de-DE" dirty="0"/>
              <a:t>Eine eindeutige Beschreibung von </a:t>
            </a:r>
            <a:r>
              <a:rPr lang="de-DE" dirty="0" err="1"/>
              <a:t>Steps</a:t>
            </a:r>
            <a:r>
              <a:rPr lang="de-DE" dirty="0"/>
              <a:t> erleichtert das Verständnis der </a:t>
            </a:r>
            <a:r>
              <a:rPr lang="de-DE" dirty="0" err="1"/>
              <a:t>Scenarien</a:t>
            </a:r>
            <a:r>
              <a:rPr lang="de-DE" dirty="0"/>
              <a:t> und der besseren Übersicht von </a:t>
            </a:r>
            <a:r>
              <a:rPr lang="de-DE" dirty="0" err="1"/>
              <a:t>Userflows</a:t>
            </a:r>
            <a:r>
              <a:rPr lang="de-DE" dirty="0"/>
              <a:t> dienen</a:t>
            </a:r>
          </a:p>
        </p:txBody>
      </p:sp>
      <p:sp>
        <p:nvSpPr>
          <p:cNvPr id="4" name="Inhaltsplatzhalter 3">
            <a:extLst>
              <a:ext uri="{FF2B5EF4-FFF2-40B4-BE49-F238E27FC236}">
                <a16:creationId xmlns:a16="http://schemas.microsoft.com/office/drawing/2014/main" id="{C60DA932-804F-7E4F-B958-461C8812BF56}"/>
              </a:ext>
            </a:extLst>
          </p:cNvPr>
          <p:cNvSpPr>
            <a:spLocks noGrp="1"/>
          </p:cNvSpPr>
          <p:nvPr>
            <p:ph sz="half" idx="33"/>
          </p:nvPr>
        </p:nvSpPr>
        <p:spPr/>
        <p:txBody>
          <a:bodyPr/>
          <a:lstStyle/>
          <a:p>
            <a:r>
              <a:rPr lang="de-DE" b="1" dirty="0"/>
              <a:t>Composite </a:t>
            </a:r>
            <a:r>
              <a:rPr lang="de-DE" b="1" dirty="0" err="1"/>
              <a:t>Steps</a:t>
            </a:r>
            <a:r>
              <a:rPr lang="de-DE" b="1" dirty="0"/>
              <a:t> (</a:t>
            </a:r>
            <a:r>
              <a:rPr lang="de-DE" b="1" dirty="0" err="1"/>
              <a:t>Jbehave</a:t>
            </a:r>
            <a:r>
              <a:rPr lang="de-DE" b="1" dirty="0"/>
              <a:t> </a:t>
            </a:r>
            <a:r>
              <a:rPr lang="de-DE" b="1" dirty="0" err="1"/>
              <a:t>only</a:t>
            </a:r>
            <a:r>
              <a:rPr lang="de-DE" b="1" dirty="0"/>
              <a:t>)</a:t>
            </a:r>
          </a:p>
          <a:p>
            <a:endParaRPr lang="de-DE" dirty="0"/>
          </a:p>
          <a:p>
            <a:pPr marL="285750" indent="-285750">
              <a:buFont typeface="Arial" panose="020B0604020202020204" pitchFamily="34" charset="0"/>
              <a:buChar char="•"/>
            </a:pPr>
            <a:r>
              <a:rPr lang="de-DE" dirty="0"/>
              <a:t>Durch das Zusammenfassen von Interaktionen zu Composite </a:t>
            </a:r>
            <a:r>
              <a:rPr lang="de-DE" dirty="0" err="1"/>
              <a:t>Steps</a:t>
            </a:r>
            <a:r>
              <a:rPr lang="de-DE" dirty="0"/>
              <a:t> können </a:t>
            </a:r>
            <a:r>
              <a:rPr lang="de-DE" dirty="0" err="1"/>
              <a:t>UserFlows</a:t>
            </a:r>
            <a:r>
              <a:rPr lang="de-DE" dirty="0"/>
              <a:t> eindeutig definiert werden</a:t>
            </a:r>
          </a:p>
        </p:txBody>
      </p:sp>
      <p:sp>
        <p:nvSpPr>
          <p:cNvPr id="6" name="Titel 5">
            <a:extLst>
              <a:ext uri="{FF2B5EF4-FFF2-40B4-BE49-F238E27FC236}">
                <a16:creationId xmlns:a16="http://schemas.microsoft.com/office/drawing/2014/main" id="{D7FED82A-E23B-7945-949F-795A7E6E04E9}"/>
              </a:ext>
            </a:extLst>
          </p:cNvPr>
          <p:cNvSpPr>
            <a:spLocks noGrp="1"/>
          </p:cNvSpPr>
          <p:nvPr>
            <p:ph type="title"/>
          </p:nvPr>
        </p:nvSpPr>
        <p:spPr/>
        <p:txBody>
          <a:bodyPr/>
          <a:lstStyle/>
          <a:p>
            <a:r>
              <a:rPr lang="de-DE" dirty="0"/>
              <a:t>Hinweis zur Verwendung BDD-Frameworks</a:t>
            </a:r>
          </a:p>
        </p:txBody>
      </p:sp>
    </p:spTree>
    <p:extLst>
      <p:ext uri="{BB962C8B-B14F-4D97-AF65-F5344CB8AC3E}">
        <p14:creationId xmlns:p14="http://schemas.microsoft.com/office/powerpoint/2010/main" val="2848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a:xfrm>
            <a:off x="1054800" y="4064226"/>
            <a:ext cx="10079999" cy="528794"/>
          </a:xfrm>
        </p:spPr>
        <p:txBody>
          <a:bodyPr/>
          <a:lstStyle/>
          <a:p>
            <a:r>
              <a:rPr lang="de-DE" dirty="0"/>
              <a:t>BDD-Frameworks</a:t>
            </a:r>
          </a:p>
        </p:txBody>
      </p:sp>
      <p:sp>
        <p:nvSpPr>
          <p:cNvPr id="3" name="Dekorelement"/>
          <p:cNvSpPr>
            <a:spLocks noGrp="1"/>
          </p:cNvSpPr>
          <p:nvPr>
            <p:ph type="body" sz="quarter" idx="14"/>
          </p:nvPr>
        </p:nvSpPr>
        <p:spPr bwMode="gray">
          <a:solidFill>
            <a:schemeClr val="tx1"/>
          </a:solidFill>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4" name="Linie"/>
          <p:cNvSpPr>
            <a:spLocks noGrp="1"/>
          </p:cNvSpPr>
          <p:nvPr>
            <p:ph type="body" sz="quarter" idx="87"/>
          </p:nvPr>
        </p:nvSpPr>
        <p:spPr bwMode="gray"/>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04.11.21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19</a:t>
            </a:fld>
            <a:endParaRPr lang="de-DE" noProof="0"/>
          </a:p>
        </p:txBody>
      </p:sp>
      <p:sp>
        <p:nvSpPr>
          <p:cNvPr id="3" name="Titel"/>
          <p:cNvSpPr>
            <a:spLocks noGrp="1"/>
          </p:cNvSpPr>
          <p:nvPr>
            <p:ph type="title"/>
          </p:nvPr>
        </p:nvSpPr>
        <p:spPr bwMode="gray"/>
        <p:txBody>
          <a:bodyPr/>
          <a:lstStyle/>
          <a:p>
            <a:r>
              <a:rPr lang="de-DE" dirty="0" err="1"/>
              <a:t>JBehave</a:t>
            </a:r>
            <a:r>
              <a:rPr lang="de-DE" dirty="0"/>
              <a:t> vs. </a:t>
            </a:r>
            <a:r>
              <a:rPr lang="de-DE" dirty="0" err="1"/>
              <a:t>Cucumber</a:t>
            </a:r>
            <a:endParaRPr lang="de-DE" dirty="0"/>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Composite </a:t>
            </a:r>
            <a:r>
              <a:rPr lang="de-DE" sz="1600" dirty="0" err="1"/>
              <a:t>Steps</a:t>
            </a:r>
            <a:endParaRPr lang="de-DE" sz="1600" dirty="0"/>
          </a:p>
          <a:p>
            <a:pPr marL="285750" indent="-285750">
              <a:buFont typeface="Arial" panose="020B0604020202020204" pitchFamily="34" charset="0"/>
              <a:buChar char="•"/>
            </a:pPr>
            <a:r>
              <a:rPr lang="de-DE" sz="1600" dirty="0"/>
              <a:t>Integrierte Reportfunktion</a:t>
            </a:r>
          </a:p>
          <a:p>
            <a:endParaRPr lang="de-DE" sz="1600" dirty="0"/>
          </a:p>
          <a:p>
            <a:r>
              <a:rPr lang="de-DE" sz="1600" dirty="0"/>
              <a:t>Nachteile:</a:t>
            </a:r>
          </a:p>
          <a:p>
            <a:pPr marL="285750" indent="-285750">
              <a:buFont typeface="Arial" panose="020B0604020202020204" pitchFamily="34" charset="0"/>
              <a:buChar char="•"/>
            </a:pPr>
            <a:r>
              <a:rPr lang="de-DE" sz="1600" dirty="0"/>
              <a:t>Komplizierte Integration von Spring Boot</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8"/>
            <a:ext cx="3416400" cy="2976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Einfache Integration von Spring Boot</a:t>
            </a:r>
          </a:p>
          <a:p>
            <a:endParaRPr lang="de-DE" sz="1600" dirty="0"/>
          </a:p>
          <a:p>
            <a:r>
              <a:rPr lang="de-DE" sz="1600" dirty="0"/>
              <a:t>Nachteile:</a:t>
            </a:r>
          </a:p>
          <a:p>
            <a:pPr marL="285750" indent="-285750">
              <a:buFont typeface="Arial" panose="020B0604020202020204" pitchFamily="34" charset="0"/>
              <a:buChar char="•"/>
            </a:pPr>
            <a:r>
              <a:rPr lang="de-DE" sz="1600" dirty="0"/>
              <a:t>Keine Composite </a:t>
            </a:r>
            <a:r>
              <a:rPr lang="de-DE" sz="1600" dirty="0" err="1"/>
              <a:t>Steps</a:t>
            </a:r>
            <a:endParaRPr lang="de-DE" sz="1600" dirty="0"/>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JBehave</a:t>
            </a:r>
            <a:endParaRPr lang="de-DE" sz="2400" b="0" dirty="0">
              <a:latin typeface="Arial" panose="020B0604020202020204" pitchFamily="34" charset="0"/>
            </a:endParaRP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Cucumber</a:t>
            </a:r>
            <a:endParaRPr lang="de-DE" sz="2400" b="0" dirty="0">
              <a:latin typeface="Arial" panose="020B0604020202020204" pitchFamily="34" charset="0"/>
            </a:endParaRP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04.11.21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386440650"/>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err="1">
                          <a:solidFill>
                            <a:schemeClr val="bg1"/>
                          </a:solidFill>
                          <a:latin typeface="Arial" panose="020B0604020202020204" pitchFamily="34" charset="0"/>
                          <a:ea typeface="+mn-ea"/>
                          <a:cs typeface="Arial" panose="020B0604020202020204" pitchFamily="34" charset="0"/>
                        </a:rPr>
                        <a:t>Behaviour</a:t>
                      </a:r>
                      <a:r>
                        <a:rPr lang="de-DE" sz="1800" b="0" i="0" kern="1200" dirty="0">
                          <a:solidFill>
                            <a:schemeClr val="bg1"/>
                          </a:solidFill>
                          <a:latin typeface="Arial" panose="020B0604020202020204" pitchFamily="34" charset="0"/>
                          <a:ea typeface="+mn-ea"/>
                          <a:cs typeface="Arial" panose="020B0604020202020204" pitchFamily="34" charset="0"/>
                        </a:rPr>
                        <a:t>-</a:t>
                      </a:r>
                      <a:r>
                        <a:rPr lang="de-DE" sz="1800" b="0" i="0" kern="1200" dirty="0" err="1">
                          <a:solidFill>
                            <a:schemeClr val="bg1"/>
                          </a:solidFill>
                          <a:latin typeface="Arial" panose="020B0604020202020204" pitchFamily="34" charset="0"/>
                          <a:ea typeface="+mn-ea"/>
                          <a:cs typeface="Arial" panose="020B0604020202020204" pitchFamily="34" charset="0"/>
                        </a:rPr>
                        <a:t>Driven</a:t>
                      </a:r>
                      <a:r>
                        <a:rPr lang="de-DE" sz="1800" b="0" i="0" kern="1200" dirty="0">
                          <a:solidFill>
                            <a:schemeClr val="bg1"/>
                          </a:solidFill>
                          <a:latin typeface="Arial" panose="020B0604020202020204" pitchFamily="34" charset="0"/>
                          <a:ea typeface="+mn-ea"/>
                          <a:cs typeface="Arial" panose="020B0604020202020204" pitchFamily="34" charset="0"/>
                        </a:rPr>
                        <a:t>-Development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Titel / Autor / Copyright</a:t>
            </a:r>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04.11.21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20</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755998" y="2001977"/>
            <a:ext cx="3416400" cy="3037076"/>
          </a:xfrm>
        </p:spPr>
        <p:txBody>
          <a:bodyPr/>
          <a:lstStyle/>
          <a:p>
            <a:r>
              <a:rPr lang="de-DE" sz="2000" dirty="0"/>
              <a:t>Den Quellcode finden Sie hier:</a:t>
            </a:r>
          </a:p>
          <a:p>
            <a:r>
              <a:rPr lang="de-DE" sz="2000" dirty="0">
                <a:hlinkClick r:id="rId2"/>
              </a:rPr>
              <a:t>https://github.com/wolffj1995/RingvorlesungHSZG</a:t>
            </a:r>
            <a:endParaRPr lang="de-DE" sz="2000" dirty="0"/>
          </a:p>
          <a:p>
            <a:endParaRPr lang="de-DE" sz="2000" dirty="0"/>
          </a:p>
          <a:p>
            <a:r>
              <a:rPr lang="de-DE" sz="2000" dirty="0"/>
              <a:t>Und mehr Code finden Sie hier:</a:t>
            </a:r>
          </a:p>
          <a:p>
            <a:r>
              <a:rPr lang="de-DE" sz="2000" dirty="0">
                <a:hlinkClick r:id="rId3"/>
              </a:rPr>
              <a:t>https://github.com/wolffj1995/AdvancedBDD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04.11.21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21</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6583680" y="800399"/>
            <a:ext cx="3953733" cy="2169224"/>
          </a:xfrm>
          <a:prstGeom prst="star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04.11.21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23</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53088" y="1514343"/>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4064226"/>
            <a:ext cx="10079999" cy="528794"/>
          </a:xfrm>
        </p:spPr>
        <p:txBody>
          <a:bodyPr/>
          <a:lstStyle/>
          <a:p>
            <a:r>
              <a:rPr lang="de-DE" dirty="0"/>
              <a:t>Einleitung</a:t>
            </a:r>
          </a:p>
        </p:txBody>
      </p:sp>
      <p:sp>
        <p:nvSpPr>
          <p:cNvPr id="3" name="Text Placeholder 2">
            <a:extLst>
              <a:ext uri="{FF2B5EF4-FFF2-40B4-BE49-F238E27FC236}">
                <a16:creationId xmlns:a16="http://schemas.microsoft.com/office/drawing/2014/main" id="{83888097-8CDB-354C-B0FB-B56333322C68}"/>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5" name="Text Placeholder 4">
            <a:extLst>
              <a:ext uri="{FF2B5EF4-FFF2-40B4-BE49-F238E27FC236}">
                <a16:creationId xmlns:a16="http://schemas.microsoft.com/office/drawing/2014/main" id="{35095749-3347-9143-9D75-2A8A90B069FC}"/>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r>
              <a:rPr lang="de-DE" dirty="0" err="1"/>
              <a:t>Descision</a:t>
            </a:r>
            <a:r>
              <a:rPr lang="de-DE" dirty="0"/>
              <a:t> </a:t>
            </a:r>
            <a:r>
              <a:rPr lang="de-DE" dirty="0" err="1"/>
              <a:t>Optimization</a:t>
            </a:r>
            <a:r>
              <a:rPr lang="de-DE" dirty="0"/>
              <a:t> GmbH</a:t>
            </a:r>
          </a:p>
          <a:p>
            <a:pPr lvl="2"/>
            <a:r>
              <a:rPr lang="de-DE" dirty="0"/>
              <a:t>Werkstudentische Entwicklungsarbeit an einer Big Data Anwendung zur Auswertung von Nutzerverhalten</a:t>
            </a:r>
          </a:p>
          <a:p>
            <a:pPr lvl="1"/>
            <a:r>
              <a:rPr lang="de-DE" dirty="0"/>
              <a:t>Entwicklungsgesellschaft Niederschlesische Oberlausitz mbH</a:t>
            </a:r>
          </a:p>
          <a:p>
            <a:pPr lvl="2"/>
            <a:r>
              <a:rPr lang="de-DE" dirty="0"/>
              <a:t>Werkstudentische Entwicklungsarbeit an mehreren Applikationen des öffentlichen Dienstes</a:t>
            </a:r>
          </a:p>
          <a:p>
            <a:pPr lvl="1"/>
            <a:r>
              <a:rPr lang="de-DE" dirty="0" err="1"/>
              <a:t>Tallence</a:t>
            </a:r>
            <a:r>
              <a:rPr lang="de-DE" dirty="0"/>
              <a:t> AG – Junior Software Developer </a:t>
            </a:r>
          </a:p>
          <a:p>
            <a:pPr lvl="2"/>
            <a:r>
              <a:rPr lang="de-DE" dirty="0"/>
              <a:t>Erweiterung der Authentifizierungsplattform und </a:t>
            </a:r>
            <a:r>
              <a:rPr lang="de-DE" dirty="0" err="1"/>
              <a:t>Self</a:t>
            </a:r>
            <a:r>
              <a:rPr lang="de-DE" dirty="0"/>
              <a:t>-Care-Userinformation-Plattform für ein </a:t>
            </a:r>
            <a:r>
              <a:rPr lang="de-DE" dirty="0" err="1"/>
              <a:t>Telekomunikationsunternehmen</a:t>
            </a:r>
            <a:endParaRPr lang="de-DE" dirty="0"/>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err="1"/>
              <a:t>Advanced</a:t>
            </a:r>
            <a:r>
              <a:rPr lang="de-DE" dirty="0"/>
              <a:t> BDD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04.11.21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5DC2E24-CD7C-0A4F-8481-8273F861B384}"/>
              </a:ext>
            </a:extLst>
          </p:cNvPr>
          <p:cNvSpPr>
            <a:spLocks noGrp="1"/>
          </p:cNvSpPr>
          <p:nvPr>
            <p:ph sz="half" idx="14"/>
          </p:nvPr>
        </p:nvSpPr>
        <p:spPr/>
        <p:txBody>
          <a:bodyPr/>
          <a:lstStyle/>
          <a:p>
            <a:r>
              <a:rPr lang="de-DE" dirty="0"/>
              <a:t>Anforderungen sind Bestandteil von Systemtests</a:t>
            </a:r>
          </a:p>
          <a:p>
            <a:endParaRPr lang="de-DE" dirty="0"/>
          </a:p>
          <a:p>
            <a:r>
              <a:rPr lang="de-DE" dirty="0"/>
              <a:t>Lesbare Systemtest bieten fachlichen Überblick über </a:t>
            </a:r>
            <a:r>
              <a:rPr lang="de-DE" dirty="0" err="1"/>
              <a:t>UseCases</a:t>
            </a:r>
            <a:r>
              <a:rPr lang="de-DE" dirty="0"/>
              <a:t> der Software</a:t>
            </a:r>
          </a:p>
          <a:p>
            <a:endParaRPr lang="de-DE" dirty="0"/>
          </a:p>
          <a:p>
            <a:r>
              <a:rPr lang="de-DE" dirty="0"/>
              <a:t>Fachseite ist in der Lage Anforderung als </a:t>
            </a:r>
            <a:r>
              <a:rPr lang="de-DE" dirty="0" err="1"/>
              <a:t>TestScenarien</a:t>
            </a:r>
            <a:r>
              <a:rPr lang="de-DE" dirty="0"/>
              <a:t> zur Verfügung zu stellen</a:t>
            </a:r>
          </a:p>
        </p:txBody>
      </p:sp>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22"/>
          </p:nvPr>
        </p:nvSpPr>
        <p:spPr/>
        <p:txBody>
          <a:bodyPr/>
          <a:lstStyle/>
          <a:p>
            <a:fld id="{70EF8492-ADB9-4EBE-9A60-E55C77C98726}" type="datetime1">
              <a:rPr lang="de-DE" noProof="0" smtClean="0"/>
              <a:t>04.11.21</a:t>
            </a:fld>
            <a:endParaRPr lang="de-DE" noProof="0" dirty="0"/>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23"/>
          </p:nvPr>
        </p:nvSpPr>
        <p:spPr/>
        <p:txBody>
          <a:bodyPr/>
          <a:lstStyle/>
          <a:p>
            <a:r>
              <a:rPr lang="de-DE" noProof="0"/>
              <a:t>Titel / Autor / Copyright</a:t>
            </a:r>
            <a:endParaRPr lang="de-DE" noProof="0" dirty="0"/>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24"/>
          </p:nvPr>
        </p:nvSpPr>
        <p:spPr/>
        <p:txBody>
          <a:bodyPr/>
          <a:lstStyle/>
          <a:p>
            <a:fld id="{02CEFE82-39F2-4F47-8A0C-D5AB3496FA5C}" type="slidenum">
              <a:rPr lang="de-DE" noProof="0" smtClean="0"/>
              <a:t>5</a:t>
            </a:fld>
            <a:endParaRPr lang="de-DE" noProof="0" dirty="0"/>
          </a:p>
        </p:txBody>
      </p:sp>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p:txBody>
          <a:bodyPr/>
          <a:lstStyle/>
          <a:p>
            <a:r>
              <a:rPr lang="de-DE" dirty="0"/>
              <a:t>Warum </a:t>
            </a:r>
            <a:r>
              <a:rPr lang="de-DE" dirty="0" err="1"/>
              <a:t>Behavior</a:t>
            </a:r>
            <a:r>
              <a:rPr lang="de-DE" dirty="0"/>
              <a:t>-</a:t>
            </a:r>
            <a:r>
              <a:rPr lang="de-DE" dirty="0" err="1"/>
              <a:t>Driven</a:t>
            </a:r>
            <a:r>
              <a:rPr lang="de-DE" dirty="0"/>
              <a:t>-Development? </a:t>
            </a:r>
          </a:p>
        </p:txBody>
      </p:sp>
      <p:pic>
        <p:nvPicPr>
          <p:cNvPr id="14338" name="Picture 2" descr="BA was released BA was deployed - nervous sweating airplane guy | Meme  Generator">
            <a:extLst>
              <a:ext uri="{FF2B5EF4-FFF2-40B4-BE49-F238E27FC236}">
                <a16:creationId xmlns:a16="http://schemas.microsoft.com/office/drawing/2014/main" id="{71780778-9874-9945-BC66-118C623E1E51}"/>
              </a:ext>
            </a:extLst>
          </p:cNvPr>
          <p:cNvPicPr>
            <a:picLocks noGrp="1" noChangeAspect="1" noChangeArrowheads="1"/>
          </p:cNvPicPr>
          <p:nvPr>
            <p:ph sz="half" idx="15"/>
          </p:nvPr>
        </p:nvPicPr>
        <p:blipFill>
          <a:blip r:embed="rId2">
            <a:extLst>
              <a:ext uri="{28A0092B-C50C-407E-A947-70E740481C1C}">
                <a14:useLocalDpi xmlns:a14="http://schemas.microsoft.com/office/drawing/2010/main" val="0"/>
              </a:ext>
            </a:extLst>
          </a:blip>
          <a:srcRect/>
          <a:stretch>
            <a:fillRect/>
          </a:stretch>
        </p:blipFill>
        <p:spPr bwMode="auto">
          <a:xfrm>
            <a:off x="8377238" y="2118993"/>
            <a:ext cx="3416300" cy="28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8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4064226"/>
            <a:ext cx="10079999" cy="528794"/>
          </a:xfrm>
        </p:spPr>
        <p:txBody>
          <a:bodyPr/>
          <a:lstStyle/>
          <a:p>
            <a:r>
              <a:rPr lang="de-DE" dirty="0" err="1"/>
              <a:t>Behaviour</a:t>
            </a:r>
            <a:r>
              <a:rPr lang="de-DE" dirty="0"/>
              <a:t>-</a:t>
            </a:r>
            <a:r>
              <a:rPr lang="de-DE" dirty="0" err="1"/>
              <a:t>Driven</a:t>
            </a:r>
            <a:r>
              <a:rPr lang="de-DE" dirty="0"/>
              <a:t>-Development</a:t>
            </a:r>
          </a:p>
        </p:txBody>
      </p:sp>
      <p:sp>
        <p:nvSpPr>
          <p:cNvPr id="3" name="Text Placeholder 2">
            <a:extLst>
              <a:ext uri="{FF2B5EF4-FFF2-40B4-BE49-F238E27FC236}">
                <a16:creationId xmlns:a16="http://schemas.microsoft.com/office/drawing/2014/main" id="{83888097-8CDB-354C-B0FB-B56333322C68}"/>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5" name="Text Placeholder 4">
            <a:extLst>
              <a:ext uri="{FF2B5EF4-FFF2-40B4-BE49-F238E27FC236}">
                <a16:creationId xmlns:a16="http://schemas.microsoft.com/office/drawing/2014/main" id="{35095749-3347-9143-9D75-2A8A90B069FC}"/>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BDD, a test is written that can satisfy both the developer and customer, but in TDD you write a test that will only satisfy a developer and the code they write.”</a:t>
            </a:r>
          </a:p>
          <a:p>
            <a:r>
              <a:rPr lang="en-US" sz="900" i="1" dirty="0"/>
              <a:t>https://</a:t>
            </a:r>
            <a:r>
              <a:rPr lang="en-US" sz="900" i="1" dirty="0" err="1"/>
              <a:t>blog.testlodge.com</a:t>
            </a:r>
            <a:r>
              <a:rPr lang="en-US" sz="900" i="1" dirty="0"/>
              <a:t>/</a:t>
            </a:r>
            <a:r>
              <a:rPr lang="en-US" sz="900" i="1" dirty="0" err="1"/>
              <a:t>tdd</a:t>
            </a:r>
            <a:r>
              <a:rPr lang="en-US" sz="900" i="1" dirty="0"/>
              <a:t>-vs-</a:t>
            </a:r>
            <a:r>
              <a:rPr lang="en-US" sz="900" i="1" dirty="0" err="1"/>
              <a:t>bdd</a:t>
            </a:r>
            <a:r>
              <a:rPr lang="en-US" sz="900" i="1" dirty="0"/>
              <a:t>/</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04.11.21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noProof="0"/>
              <a:t>Titel / Autor / Copyright</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a:t>
            </a:r>
            <a:r>
              <a:rPr lang="de-DE" dirty="0" err="1">
                <a:latin typeface="Arial" panose="020B0604020202020204" pitchFamily="34" charset="0"/>
              </a:rPr>
              <a:t>Testflow</a:t>
            </a:r>
            <a:endParaRPr lang="de-DE" dirty="0">
              <a:latin typeface="Arial" panose="020B0604020202020204" pitchFamily="34" charset="0"/>
            </a:endParaRP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p:txBody>
          <a:bodyPr/>
          <a:lstStyle/>
          <a:p>
            <a:r>
              <a:rPr lang="de-DE" dirty="0"/>
              <a:t>BDD bildet hauptsächlich Systemtests ab. Jedoch können die Systemtests auch integrative Tests beinhalten. 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659504" y="1621767"/>
            <a:ext cx="7037005"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04.11.21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589016" y="2557324"/>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r>
              <a:rPr lang="de-DE" dirty="0"/>
              <a:t>Bei BDD werden während der Anforderungsanalyse die Aufgaben, Ziele und Ergebnisse der Software in einer bestimmten Textform festgehalten, die später als automatisierte Tests ausgeführt werden.</a:t>
            </a:r>
            <a:endParaRPr lang="de-DE" b="1" dirty="0"/>
          </a:p>
          <a:p>
            <a:pPr lvl="1"/>
            <a:r>
              <a:rPr lang="de-DE" b="1" dirty="0" err="1"/>
              <a:t>Ubiquitous</a:t>
            </a:r>
            <a:r>
              <a:rPr lang="de-DE" b="1" dirty="0"/>
              <a:t> Language(DDD)</a:t>
            </a:r>
            <a:r>
              <a:rPr lang="de-DE" dirty="0"/>
              <a:t> – Gemeinsame Sprache zwischen Stakeholdern</a:t>
            </a:r>
          </a:p>
          <a:p>
            <a:pPr lvl="1"/>
            <a:r>
              <a:rPr lang="de-DE" dirty="0"/>
              <a:t>Stärkt Zusammenarbeit von Qualitätsmanagement - Business Analyse – Entwicklung</a:t>
            </a:r>
          </a:p>
          <a:p>
            <a:pPr lvl="1"/>
            <a:r>
              <a:rPr lang="de-DE" b="1" dirty="0"/>
              <a:t>Wichtig</a:t>
            </a:r>
            <a:r>
              <a:rPr lang="de-DE" dirty="0"/>
              <a:t>: </a:t>
            </a:r>
          </a:p>
          <a:p>
            <a:pPr lvl="2"/>
            <a:r>
              <a:rPr lang="de-DE" dirty="0"/>
              <a:t>Die fachlichen Stakeholder verstehen die Tests durch die textuelle Beschreibung</a:t>
            </a:r>
          </a:p>
          <a:p>
            <a:pPr lvl="2"/>
            <a:r>
              <a:rPr lang="de-DE" dirty="0"/>
              <a:t>Die Testfälle beschreiben da erwartete Verhalten </a:t>
            </a:r>
            <a:r>
              <a:rPr lang="de-DE" b="1" dirty="0"/>
              <a:t>VOLLSTÄNDG</a:t>
            </a:r>
          </a:p>
          <a:p>
            <a:pPr lvl="1"/>
            <a:endParaRPr lang="de-DE" dirty="0"/>
          </a:p>
          <a:p>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p:txBody>
          <a:bodyPr/>
          <a:lstStyle/>
          <a:p>
            <a:r>
              <a:rPr lang="de-DE" dirty="0"/>
              <a:t>BDD - </a:t>
            </a:r>
            <a:r>
              <a:rPr lang="de-DE" dirty="0" err="1"/>
              <a:t>Behaviour</a:t>
            </a:r>
            <a:r>
              <a:rPr lang="de-DE" dirty="0"/>
              <a:t>-Driven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444DC8-80EA-4AA7-9700-6EB1BD1D6F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1386</Words>
  <Application>Microsoft Macintosh PowerPoint</Application>
  <PresentationFormat>Benutzerdefiniert</PresentationFormat>
  <Paragraphs>258</Paragraphs>
  <Slides>23</Slides>
  <Notes>6</Notes>
  <HiddenSlides>0</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3</vt:i4>
      </vt:variant>
      <vt:variant>
        <vt:lpstr>Folientitel</vt:lpstr>
      </vt:variant>
      <vt:variant>
        <vt:i4>23</vt:i4>
      </vt:variant>
    </vt:vector>
  </HeadingPairs>
  <TitlesOfParts>
    <vt:vector size="29" baseType="lpstr">
      <vt:lpstr>Arial</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Behavior-Driven-Development? </vt:lpstr>
      <vt:lpstr>Behaviour-Driven-Development</vt:lpstr>
      <vt:lpstr>BDD erweitert TDD</vt:lpstr>
      <vt:lpstr>BDD in der Testpyramide</vt:lpstr>
      <vt:lpstr>BDD - Behaviour-Driven Development </vt:lpstr>
      <vt:lpstr>Scenarios </vt:lpstr>
      <vt:lpstr>Funktionsweise von BDD-Frameworks</vt:lpstr>
      <vt:lpstr>Frameworks – BDD-WebApp</vt:lpstr>
      <vt:lpstr>Frameworks – JBehave / Cucumber</vt:lpstr>
      <vt:lpstr>Frameworks - Selenium</vt:lpstr>
      <vt:lpstr>Frameworks</vt:lpstr>
      <vt:lpstr>Workflow</vt:lpstr>
      <vt:lpstr>Hinweis zur Verwendung BDD-Frameworks</vt:lpstr>
      <vt:lpstr>BDD-Frameworks</vt:lpstr>
      <vt:lpstr>JBehave vs. Cucumber</vt:lpstr>
      <vt:lpstr>Demo</vt:lpstr>
      <vt:lpstr>Vielen Dank für Ihre Aufmerksamkeit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lpstr>Kontakt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Jonas Wolff</cp:lastModifiedBy>
  <cp:revision>61</cp:revision>
  <cp:lastPrinted>2019-07-10T22:14:01Z</cp:lastPrinted>
  <dcterms:created xsi:type="dcterms:W3CDTF">2019-03-07T12:50:16Z</dcterms:created>
  <dcterms:modified xsi:type="dcterms:W3CDTF">2021-11-04T15:00:57Z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